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3"/>
  </p:notesMasterIdLst>
  <p:handoutMasterIdLst>
    <p:handoutMasterId r:id="rId14"/>
  </p:handoutMasterIdLst>
  <p:sldIdLst>
    <p:sldId id="348" r:id="rId5"/>
    <p:sldId id="373" r:id="rId6"/>
    <p:sldId id="374" r:id="rId7"/>
    <p:sldId id="372" r:id="rId8"/>
    <p:sldId id="375" r:id="rId9"/>
    <p:sldId id="376" r:id="rId10"/>
    <p:sldId id="377" r:id="rId11"/>
    <p:sldId id="3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348"/>
            <p14:sldId id="373"/>
            <p14:sldId id="374"/>
            <p14:sldId id="372"/>
            <p14:sldId id="375"/>
            <p14:sldId id="376"/>
            <p14:sldId id="377"/>
            <p14:sldId id="358"/>
          </p14:sldIdLst>
        </p14:section>
        <p14:section name="Content Layouts" id="{9FAAE9DC-6B47-4489-8D39-F9B192C11667}">
          <p14:sldIdLst/>
        </p14:section>
        <p14:section name="Section Headers (or Alt. Title)" id="{1C13A149-C850-4041-9DC4-6AB9E8F360B0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F2B411"/>
    <a:srgbClr val="008770"/>
    <a:srgbClr val="D0D0CE"/>
    <a:srgbClr val="B1B3B3"/>
    <a:srgbClr val="888B8D"/>
    <a:srgbClr val="63666A"/>
    <a:srgbClr val="FFFFFF"/>
    <a:srgbClr val="55565A"/>
    <a:srgbClr val="A22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5" autoAdjust="0"/>
    <p:restoredTop sz="77542" autoAdjust="0"/>
  </p:normalViewPr>
  <p:slideViewPr>
    <p:cSldViewPr snapToGrid="0">
      <p:cViewPr varScale="1">
        <p:scale>
          <a:sx n="136" d="100"/>
          <a:sy n="136" d="100"/>
        </p:scale>
        <p:origin x="23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04"/>
    </p:cViewPr>
  </p:sorterViewPr>
  <p:notesViewPr>
    <p:cSldViewPr snapToGrid="0">
      <p:cViewPr varScale="1">
        <p:scale>
          <a:sx n="95" d="100"/>
          <a:sy n="95" d="100"/>
        </p:scale>
        <p:origin x="34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pPr/>
              <a:t>7/15/21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4B5F-4801-1049-98FD-CF515D369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2778553" y="9940"/>
            <a:ext cx="9413448" cy="6846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D225F-4753-B44A-8AF4-63AE627A2F4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495300" y="6063065"/>
            <a:ext cx="1310805" cy="40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143B5-0A6F-F246-854A-AA32DB5C34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495300" y="5033179"/>
            <a:ext cx="7440011" cy="4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D32B-24BC-6947-87DD-6E5C33D7E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1AFD-C880-9D44-A3AB-615872EC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pPr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BB688D-E130-6B4B-B95F-999C95E08F8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7" y="453391"/>
            <a:ext cx="1960241" cy="5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6" r:id="rId20"/>
    <p:sldLayoutId id="2147483883" r:id="rId21"/>
    <p:sldLayoutId id="2147483872" r:id="rId22"/>
    <p:sldLayoutId id="2147483873" r:id="rId23"/>
    <p:sldLayoutId id="2147483874" r:id="rId24"/>
    <p:sldLayoutId id="2147483875" r:id="rId25"/>
    <p:sldLayoutId id="2147483877" r:id="rId26"/>
    <p:sldLayoutId id="2147483878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AC4B311-9745-6448-8F79-E19DF6705D7B}"/>
              </a:ext>
            </a:extLst>
          </p:cNvPr>
          <p:cNvSpPr txBox="1">
            <a:spLocks/>
          </p:cNvSpPr>
          <p:nvPr/>
        </p:nvSpPr>
        <p:spPr>
          <a:xfrm>
            <a:off x="1269892" y="402906"/>
            <a:ext cx="9101025" cy="114810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Quantum Cryptography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ea typeface="+mj-ea"/>
                <a:cs typeface="+mj-cs"/>
              </a:rPr>
              <a:t>The New Age of Security</a:t>
            </a:r>
          </a:p>
        </p:txBody>
      </p:sp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D8CC50FB-C40F-934A-9E42-1633B6DFF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75" y="1945862"/>
            <a:ext cx="6046857" cy="37473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D5C8E-0042-214E-9CDF-022D55A3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681EA-128F-FE47-B9E5-0B4C054A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ED311-E0AA-774F-83AA-69DE21C7E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768" y="770262"/>
            <a:ext cx="3165475" cy="609373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The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B5313-18B3-0747-BCFF-F807E128F778}"/>
              </a:ext>
            </a:extLst>
          </p:cNvPr>
          <p:cNvSpPr txBox="1"/>
          <p:nvPr/>
        </p:nvSpPr>
        <p:spPr>
          <a:xfrm>
            <a:off x="673768" y="1938595"/>
            <a:ext cx="6181406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As of 2017, 85.9% of office-based physicians are using electronic medical record systems to store and transmit patient data.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By 2030, RSA encryption will be obsolete.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16307FBB-A6B6-C145-83EB-5122E0603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74" y="1938595"/>
            <a:ext cx="5029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9D156D-84EA-1942-B7CA-C9F7C643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8246A-63D1-5146-8C09-EB5AA8D7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226A5-FE85-D440-8A92-0B18F8911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4BA3FA-B490-AA48-A718-E79F52EB3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7" y="567324"/>
            <a:ext cx="6723564" cy="542603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CD7A65D-4588-F940-A6B6-9A2033879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75804" r="53113"/>
          <a:stretch/>
        </p:blipFill>
        <p:spPr>
          <a:xfrm>
            <a:off x="5156541" y="2972943"/>
            <a:ext cx="1440493" cy="448172"/>
          </a:xfrm>
          <a:prstGeom prst="rect">
            <a:avLst/>
          </a:prstGeom>
        </p:spPr>
      </p:pic>
      <p:pic>
        <p:nvPicPr>
          <p:cNvPr id="12" name="Picture 11" descr="A picture containing text, nature, cloud, night sky&#10;&#10;Description automatically generated">
            <a:extLst>
              <a:ext uri="{FF2B5EF4-FFF2-40B4-BE49-F238E27FC236}">
                <a16:creationId xmlns:a16="http://schemas.microsoft.com/office/drawing/2014/main" id="{D6BA055C-036A-9848-8700-F1E99C0BF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45" y="960334"/>
            <a:ext cx="720908" cy="7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8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0A1414AD-ABA3-274C-A6C7-0DA06FFC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6" y="456416"/>
            <a:ext cx="6061697" cy="30203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0B510-A2D0-7A4A-9CF4-52615A8FC8B4}"/>
              </a:ext>
            </a:extLst>
          </p:cNvPr>
          <p:cNvCxnSpPr>
            <a:cxnSpLocks/>
          </p:cNvCxnSpPr>
          <p:nvPr/>
        </p:nvCxnSpPr>
        <p:spPr>
          <a:xfrm flipH="1">
            <a:off x="6551631" y="605002"/>
            <a:ext cx="1556992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1245C8-57C5-8045-83DC-78716C47AA21}"/>
              </a:ext>
            </a:extLst>
          </p:cNvPr>
          <p:cNvSpPr txBox="1"/>
          <p:nvPr/>
        </p:nvSpPr>
        <p:spPr>
          <a:xfrm>
            <a:off x="8346125" y="420336"/>
            <a:ext cx="35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Start server through terminal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5F4149F-E20A-1648-A1CA-DBB1C2C1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6" y="3859883"/>
            <a:ext cx="7264400" cy="2362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EC6A9C-E93A-F94F-8A2B-A23B209E6317}"/>
              </a:ext>
            </a:extLst>
          </p:cNvPr>
          <p:cNvCxnSpPr/>
          <p:nvPr/>
        </p:nvCxnSpPr>
        <p:spPr>
          <a:xfrm flipH="1">
            <a:off x="7844673" y="3966385"/>
            <a:ext cx="876692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350A17-2352-3145-B6CA-45A7D0240380}"/>
              </a:ext>
            </a:extLst>
          </p:cNvPr>
          <p:cNvCxnSpPr>
            <a:cxnSpLocks/>
          </p:cNvCxnSpPr>
          <p:nvPr/>
        </p:nvCxnSpPr>
        <p:spPr>
          <a:xfrm flipH="1">
            <a:off x="6872142" y="3064446"/>
            <a:ext cx="1849223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E9E307-4AD2-B640-AAC5-3053CE154063}"/>
              </a:ext>
            </a:extLst>
          </p:cNvPr>
          <p:cNvSpPr txBox="1"/>
          <p:nvPr/>
        </p:nvSpPr>
        <p:spPr>
          <a:xfrm>
            <a:off x="8806207" y="3781719"/>
            <a:ext cx="294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 Retrieving a test page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5FA549-EAED-5140-A422-C3C57F7977A1}"/>
              </a:ext>
            </a:extLst>
          </p:cNvPr>
          <p:cNvSpPr/>
          <p:nvPr/>
        </p:nvSpPr>
        <p:spPr>
          <a:xfrm>
            <a:off x="8806207" y="2891615"/>
            <a:ext cx="2399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 Test page retrieved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B1AB307-646C-054B-ADD6-8FD377F7BFCC}"/>
              </a:ext>
            </a:extLst>
          </p:cNvPr>
          <p:cNvSpPr/>
          <p:nvPr/>
        </p:nvSpPr>
        <p:spPr>
          <a:xfrm>
            <a:off x="6551631" y="3000136"/>
            <a:ext cx="172286" cy="369332"/>
          </a:xfrm>
          <a:prstGeom prst="rightBracket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B6A44-F557-7148-AED4-CA7AE172059E}"/>
              </a:ext>
            </a:extLst>
          </p:cNvPr>
          <p:cNvSpPr txBox="1"/>
          <p:nvPr/>
        </p:nvSpPr>
        <p:spPr>
          <a:xfrm>
            <a:off x="301396" y="87084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Terminal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6FC11-BD16-4F4A-AFE5-CEBC6DC9EB75}"/>
              </a:ext>
            </a:extLst>
          </p:cNvPr>
          <p:cNvSpPr txBox="1"/>
          <p:nvPr/>
        </p:nvSpPr>
        <p:spPr>
          <a:xfrm>
            <a:off x="301396" y="3526518"/>
            <a:ext cx="311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Terminal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707A99-F39A-AC46-A112-E202A1ED4D4F}"/>
              </a:ext>
            </a:extLst>
          </p:cNvPr>
          <p:cNvCxnSpPr/>
          <p:nvPr/>
        </p:nvCxnSpPr>
        <p:spPr>
          <a:xfrm flipH="1">
            <a:off x="7844673" y="6060706"/>
            <a:ext cx="876692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0879E9-65FF-8E43-85A8-D4B2A3BCBBF8}"/>
              </a:ext>
            </a:extLst>
          </p:cNvPr>
          <p:cNvSpPr txBox="1"/>
          <p:nvPr/>
        </p:nvSpPr>
        <p:spPr>
          <a:xfrm>
            <a:off x="8806207" y="5852751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Test page contents</a:t>
            </a:r>
          </a:p>
        </p:txBody>
      </p:sp>
    </p:spTree>
    <p:extLst>
      <p:ext uri="{BB962C8B-B14F-4D97-AF65-F5344CB8AC3E}">
        <p14:creationId xmlns:p14="http://schemas.microsoft.com/office/powerpoint/2010/main" val="215597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F0FD2-67A3-E244-A1B8-846A6A18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CD3ED-CA50-6A4C-BD2F-E64127D2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FC9EB-3960-524C-BFFE-E68E6EDE7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DF7F39-204F-6244-961F-E40D252A4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7" y="301658"/>
            <a:ext cx="10007089" cy="57502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5F2D34-28DB-364B-81B1-DD0A9A33C190}"/>
              </a:ext>
            </a:extLst>
          </p:cNvPr>
          <p:cNvSpPr/>
          <p:nvPr/>
        </p:nvSpPr>
        <p:spPr>
          <a:xfrm flipH="1">
            <a:off x="5785880" y="1116066"/>
            <a:ext cx="212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Running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FB0FE9-737F-404D-9F98-9634B66FF1C5}"/>
              </a:ext>
            </a:extLst>
          </p:cNvPr>
          <p:cNvSpPr/>
          <p:nvPr/>
        </p:nvSpPr>
        <p:spPr>
          <a:xfrm>
            <a:off x="5785880" y="16765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87722"/>
                </a:solidFill>
              </a:rPr>
              <a:t>2. Retrieving page</a:t>
            </a:r>
          </a:p>
        </p:txBody>
      </p:sp>
    </p:spTree>
    <p:extLst>
      <p:ext uri="{BB962C8B-B14F-4D97-AF65-F5344CB8AC3E}">
        <p14:creationId xmlns:p14="http://schemas.microsoft.com/office/powerpoint/2010/main" val="153173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759D5-1A41-974E-A91E-6A4432D4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6D88C-4B41-F94C-BC41-1F60A285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41574-BE32-2A41-8540-D13A0BD5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4" y="4984577"/>
            <a:ext cx="7442200" cy="584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ED906C-DBA5-9842-BDA7-22BF33D02AB5}"/>
              </a:ext>
            </a:extLst>
          </p:cNvPr>
          <p:cNvSpPr/>
          <p:nvPr/>
        </p:nvSpPr>
        <p:spPr>
          <a:xfrm>
            <a:off x="740560" y="623682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Algorithms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BADF-7478-E549-9AEF-C867C9D1F935}"/>
              </a:ext>
            </a:extLst>
          </p:cNvPr>
          <p:cNvCxnSpPr/>
          <p:nvPr/>
        </p:nvCxnSpPr>
        <p:spPr>
          <a:xfrm>
            <a:off x="3808428" y="5344998"/>
            <a:ext cx="1562886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E08D6B-7842-9945-BED1-C2CBAFC895F3}"/>
              </a:ext>
            </a:extLst>
          </p:cNvPr>
          <p:cNvCxnSpPr/>
          <p:nvPr/>
        </p:nvCxnSpPr>
        <p:spPr>
          <a:xfrm>
            <a:off x="3808428" y="5167460"/>
            <a:ext cx="1562886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E27F60-232A-B046-8806-C2B2668E21E1}"/>
              </a:ext>
            </a:extLst>
          </p:cNvPr>
          <p:cNvCxnSpPr>
            <a:cxnSpLocks/>
          </p:cNvCxnSpPr>
          <p:nvPr/>
        </p:nvCxnSpPr>
        <p:spPr>
          <a:xfrm>
            <a:off x="3808428" y="5173767"/>
            <a:ext cx="0" cy="171231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E660A7-4C1D-0A46-A6E1-40B11EBC6DC2}"/>
              </a:ext>
            </a:extLst>
          </p:cNvPr>
          <p:cNvCxnSpPr>
            <a:cxnSpLocks/>
          </p:cNvCxnSpPr>
          <p:nvPr/>
        </p:nvCxnSpPr>
        <p:spPr>
          <a:xfrm>
            <a:off x="5371314" y="5167460"/>
            <a:ext cx="0" cy="177538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887A05-8E27-934C-8199-EBC59A125008}"/>
              </a:ext>
            </a:extLst>
          </p:cNvPr>
          <p:cNvSpPr txBox="1"/>
          <p:nvPr/>
        </p:nvSpPr>
        <p:spPr>
          <a:xfrm>
            <a:off x="740560" y="1785354"/>
            <a:ext cx="3652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NIST Finalists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CRYSTALS-KYBER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NTRU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SABER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9A0FE160-379E-5F4F-BC5E-FC1E3A06C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40" y="1208457"/>
            <a:ext cx="6770867" cy="300045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16D0FF-B694-AB4E-B695-903019FEB5F7}"/>
              </a:ext>
            </a:extLst>
          </p:cNvPr>
          <p:cNvCxnSpPr>
            <a:cxnSpLocks/>
          </p:cNvCxnSpPr>
          <p:nvPr/>
        </p:nvCxnSpPr>
        <p:spPr>
          <a:xfrm>
            <a:off x="5203596" y="2567233"/>
            <a:ext cx="1154391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5064BC-2136-C143-B413-8F4B617ED48C}"/>
              </a:ext>
            </a:extLst>
          </p:cNvPr>
          <p:cNvCxnSpPr>
            <a:cxnSpLocks/>
          </p:cNvCxnSpPr>
          <p:nvPr/>
        </p:nvCxnSpPr>
        <p:spPr>
          <a:xfrm>
            <a:off x="5203596" y="3255389"/>
            <a:ext cx="443060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918608-8A04-2248-8918-706F74D286C3}"/>
              </a:ext>
            </a:extLst>
          </p:cNvPr>
          <p:cNvCxnSpPr>
            <a:cxnSpLocks/>
          </p:cNvCxnSpPr>
          <p:nvPr/>
        </p:nvCxnSpPr>
        <p:spPr>
          <a:xfrm>
            <a:off x="5203596" y="3698450"/>
            <a:ext cx="535363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03193-1C77-FA49-9B7F-36033474D4D4}"/>
              </a:ext>
            </a:extLst>
          </p:cNvPr>
          <p:cNvCxnSpPr>
            <a:cxnSpLocks/>
          </p:cNvCxnSpPr>
          <p:nvPr/>
        </p:nvCxnSpPr>
        <p:spPr>
          <a:xfrm>
            <a:off x="5203596" y="3450996"/>
            <a:ext cx="892404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6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97428-CF9E-4C4B-941A-D049866C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A9DAB-D44B-0948-B542-8ACCB163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398CDC8-7E5A-D04C-9657-2EFBF516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" y="2361966"/>
            <a:ext cx="4216400" cy="749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5B3B66-A9E7-1C4F-89B2-82EE2DFA8BF8}"/>
              </a:ext>
            </a:extLst>
          </p:cNvPr>
          <p:cNvSpPr/>
          <p:nvPr/>
        </p:nvSpPr>
        <p:spPr>
          <a:xfrm>
            <a:off x="669503" y="689670"/>
            <a:ext cx="2529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6748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64900" y="6486982"/>
            <a:ext cx="54247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4131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8E3879C829A94B86CD0BB0071FF36F" ma:contentTypeVersion="" ma:contentTypeDescription="Create a new document." ma:contentTypeScope="" ma:versionID="a6f9e62a7fe0fb0feac2eba77f0e55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B0CDD8-D8A1-46FE-A032-A32BD10AB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72DBA8-2504-4AD1-BD72-3562DB5094E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32085</TotalTime>
  <Words>168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Optum WIdescreen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Wang, Oliver</cp:lastModifiedBy>
  <cp:revision>747</cp:revision>
  <dcterms:created xsi:type="dcterms:W3CDTF">2017-07-17T15:17:37Z</dcterms:created>
  <dcterms:modified xsi:type="dcterms:W3CDTF">2021-07-16T13:00:35Z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0x010100908E3879C829A94B86CD0BB0071FF36F</vt:lpwstr>
  </property>
</Properties>
</file>